
<file path=[Content_Types].xml><?xml version="1.0" encoding="utf-8"?>
<Types xmlns="http://schemas.openxmlformats.org/package/2006/content-types">
  <Override PartName="/docProps/core.xml" ContentType="application/vnd.openxmlformats-package.core-properties+xml"/>
  <Default Extension="rels" ContentType="application/vnd.openxmlformats-package.relationships+xml"/>
  <Override PartName="/ppt/slideLayouts/slideLayout6.xml" ContentType="application/vnd.openxmlformats-officedocument.presentationml.slideLayout+xml"/>
  <Override PartName="/ppt/slideLayouts/slideLayout8.xml" ContentType="application/vnd.openxmlformats-officedocument.presentationml.slideLayout+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docProps/app.xml" ContentType="application/vnd.openxmlformats-officedocument.extended-properties+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viewProps.xml" ContentType="application/vnd.openxmlformats-officedocument.presentationml.viewProps+xml"/>
  <Override PartName="/ppt/slideLayouts/slideLayout7.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2.xml" ContentType="application/vnd.openxmlformats-officedocument.presentationml.slideLayout+xml"/>
  <Default Extension="bin" ContentType="application/vnd.openxmlformats-officedocument.presentationml.printerSettings"/>
  <Override PartName="/ppt/slides/slide1.xml" ContentType="application/vnd.openxmlformats-officedocument.presentationml.slide+xml"/>
  <Default Extension="jpeg" ContentType="image/jpeg"/>
  <Override PartName="/ppt/slideLayouts/slideLayout4.xml" ContentType="application/vnd.openxmlformats-officedocument.presentationml.slideLayout+xml"/>
  <Override PartName="/ppt/tableStyles.xml" ContentType="application/vnd.openxmlformats-officedocument.presentationml.tableStyles+xml"/>
  <Override PartName="/ppt/theme/theme1.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sldIdLst>
    <p:sldId id="256" r:id="rId2"/>
  </p:sldIdLst>
  <p:sldSz cx="6858000" cy="9144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p:cViewPr varScale="1">
        <p:scale>
          <a:sx n="60" d="100"/>
          <a:sy n="60" d="100"/>
        </p:scale>
        <p:origin x="-1304" y="-112"/>
      </p:cViewPr>
      <p:guideLst>
        <p:guide orient="horz" pos="2880"/>
        <p:guide pos="216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3" Type="http://schemas.openxmlformats.org/officeDocument/2006/relationships/printerSettings" Target="printerSettings/printerSettings1.bin"/><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88AE44E-0525-4678-930C-002761D26323}" type="datetimeFigureOut">
              <a:rPr lang="en-US" smtClean="0"/>
              <a:pPr/>
              <a:t>8/19/11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E88984-51B5-4F10-90C8-96EAC42542FD}"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38483085"/>
      </p:ext>
    </p:extLst>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8AE44E-0525-4678-930C-002761D26323}" type="datetimeFigureOut">
              <a:rPr lang="en-US" smtClean="0"/>
              <a:pPr/>
              <a:t>8/19/11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E88984-51B5-4F10-90C8-96EAC42542FD}"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37659725"/>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7" y="488951"/>
            <a:ext cx="1157288"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57175" y="488951"/>
            <a:ext cx="3357563"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8AE44E-0525-4678-930C-002761D26323}" type="datetimeFigureOut">
              <a:rPr lang="en-US" smtClean="0"/>
              <a:pPr/>
              <a:t>8/19/11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E88984-51B5-4F10-90C8-96EAC42542FD}"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71881153"/>
      </p:ext>
    </p:extLst>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8AE44E-0525-4678-930C-002761D26323}" type="datetimeFigureOut">
              <a:rPr lang="en-US" smtClean="0"/>
              <a:pPr/>
              <a:t>8/19/11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E88984-51B5-4F10-90C8-96EAC42542FD}"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18541454"/>
      </p:ext>
    </p:extLst>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88AE44E-0525-4678-930C-002761D26323}" type="datetimeFigureOut">
              <a:rPr lang="en-US" smtClean="0"/>
              <a:pPr/>
              <a:t>8/19/11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E88984-51B5-4F10-90C8-96EAC42542FD}"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843793189"/>
      </p:ext>
    </p:extLst>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57175"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628900"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88AE44E-0525-4678-930C-002761D26323}" type="datetimeFigureOut">
              <a:rPr lang="en-US" smtClean="0"/>
              <a:pPr/>
              <a:t>8/19/11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E88984-51B5-4F10-90C8-96EAC42542FD}"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49522952"/>
      </p:ext>
    </p:extLst>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88AE44E-0525-4678-930C-002761D26323}" type="datetimeFigureOut">
              <a:rPr lang="en-US" smtClean="0"/>
              <a:pPr/>
              <a:t>8/19/11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DE88984-51B5-4F10-90C8-96EAC42542FD}"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93161337"/>
      </p:ext>
    </p:extLst>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88AE44E-0525-4678-930C-002761D26323}" type="datetimeFigureOut">
              <a:rPr lang="en-US" smtClean="0"/>
              <a:pPr/>
              <a:t>8/19/11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DE88984-51B5-4F10-90C8-96EAC42542FD}"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01585413"/>
      </p:ext>
    </p:extLst>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8AE44E-0525-4678-930C-002761D26323}" type="datetimeFigureOut">
              <a:rPr lang="en-US" smtClean="0"/>
              <a:pPr/>
              <a:t>8/19/11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DE88984-51B5-4F10-90C8-96EAC42542FD}"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38751618"/>
      </p:ext>
    </p:extLst>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8AE44E-0525-4678-930C-002761D26323}" type="datetimeFigureOut">
              <a:rPr lang="en-US" smtClean="0"/>
              <a:pPr/>
              <a:t>8/19/11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E88984-51B5-4F10-90C8-96EAC42542FD}"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04639051"/>
      </p:ext>
    </p:extLst>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8AE44E-0525-4678-930C-002761D26323}" type="datetimeFigureOut">
              <a:rPr lang="en-US" smtClean="0"/>
              <a:pPr/>
              <a:t>8/19/11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E88984-51B5-4F10-90C8-96EAC42542FD}"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5036765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D88AE44E-0525-4678-930C-002761D26323}" type="datetimeFigureOut">
              <a:rPr lang="en-US" smtClean="0"/>
              <a:pPr/>
              <a:t>8/19/11</a:t>
            </a:fld>
            <a:endParaRPr lang="en-US"/>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EDE88984-51B5-4F10-90C8-96EAC42542FD}" type="slidenum">
              <a:rPr lang="en-US" smtClean="0"/>
              <a:pPr/>
              <a:t>‹#›</a:t>
            </a:fld>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629373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2438401" y="1445501"/>
            <a:ext cx="4142481"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1F497D">
                    <a:lumMod val="75000"/>
                  </a:srgbClr>
                </a:solidFill>
                <a:effectLst/>
                <a:uLnTx/>
                <a:uFillTx/>
                <a:latin typeface="Arial" pitchFamily="34" charset="0"/>
                <a:cs typeface="Arial" pitchFamily="34" charset="0"/>
              </a:rPr>
              <a:t>Katherine </a:t>
            </a:r>
            <a:r>
              <a:rPr kumimoji="0" lang="en-US" sz="1800" b="1" i="0" u="none" strike="noStrike" kern="0" cap="none" spc="0" normalizeH="0" baseline="0" noProof="0" dirty="0" smtClean="0">
                <a:ln>
                  <a:noFill/>
                </a:ln>
                <a:solidFill>
                  <a:srgbClr val="1F497D">
                    <a:lumMod val="75000"/>
                  </a:srgbClr>
                </a:solidFill>
                <a:effectLst/>
                <a:uLnTx/>
                <a:uFillTx/>
                <a:latin typeface="Arial" pitchFamily="34" charset="0"/>
                <a:cs typeface="Arial" pitchFamily="34" charset="0"/>
              </a:rPr>
              <a:t>Pitts</a:t>
            </a:r>
            <a:r>
              <a:rPr kumimoji="0" lang="en-US" sz="1800" b="0" i="0" u="none" strike="noStrike" kern="0" cap="none" spc="0" normalizeH="0" baseline="30000" noProof="0" dirty="0" smtClean="0">
                <a:ln>
                  <a:noFill/>
                </a:ln>
                <a:solidFill>
                  <a:srgbClr val="1F497D">
                    <a:lumMod val="75000"/>
                  </a:srgbClr>
                </a:solidFill>
                <a:effectLst/>
                <a:uLnTx/>
                <a:uFillTx/>
                <a:latin typeface="Arial" pitchFamily="34" charset="0"/>
                <a:cs typeface="Arial" pitchFamily="34" charset="0"/>
              </a:rPr>
              <a:t>1</a:t>
            </a:r>
            <a:r>
              <a:rPr lang="en-US" kern="0" dirty="0" smtClean="0">
                <a:solidFill>
                  <a:srgbClr val="1F497D">
                    <a:lumMod val="75000"/>
                  </a:srgbClr>
                </a:solidFill>
                <a:latin typeface="Arial" pitchFamily="34" charset="0"/>
                <a:cs typeface="Arial" pitchFamily="34" charset="0"/>
              </a:rPr>
              <a:t>,</a:t>
            </a:r>
            <a:r>
              <a:rPr kumimoji="0" lang="en-US" sz="1800" b="1" i="0" u="none" strike="noStrike" kern="0" cap="none" spc="0" normalizeH="0" baseline="0" noProof="0" dirty="0" smtClean="0">
                <a:ln>
                  <a:noFill/>
                </a:ln>
                <a:solidFill>
                  <a:srgbClr val="1F497D">
                    <a:lumMod val="75000"/>
                  </a:srgbClr>
                </a:solidFill>
                <a:effectLst/>
                <a:uLnTx/>
                <a:uFillTx/>
                <a:latin typeface="Arial" pitchFamily="34" charset="0"/>
                <a:cs typeface="Arial" pitchFamily="34" charset="0"/>
              </a:rPr>
              <a:t> </a:t>
            </a:r>
            <a:r>
              <a:rPr kumimoji="0" lang="en-US" sz="1400" b="0" i="0" u="none" strike="noStrike" kern="0" cap="none" spc="0" normalizeH="0" baseline="0" noProof="0" dirty="0" smtClean="0">
                <a:ln>
                  <a:noFill/>
                </a:ln>
                <a:solidFill>
                  <a:srgbClr val="1F497D">
                    <a:lumMod val="75000"/>
                  </a:srgbClr>
                </a:solidFill>
                <a:effectLst/>
                <a:uLnTx/>
                <a:uFillTx/>
                <a:latin typeface="Arial" pitchFamily="34" charset="0"/>
                <a:cs typeface="Arial" pitchFamily="34" charset="0"/>
              </a:rPr>
              <a:t>San </a:t>
            </a:r>
            <a:r>
              <a:rPr kumimoji="0" lang="en-US" sz="1400" b="0" i="0" u="none" strike="noStrike" kern="0" cap="none" spc="0" normalizeH="0" baseline="0" noProof="0" dirty="0">
                <a:ln>
                  <a:noFill/>
                </a:ln>
                <a:solidFill>
                  <a:srgbClr val="1F497D">
                    <a:lumMod val="75000"/>
                  </a:srgbClr>
                </a:solidFill>
                <a:effectLst/>
                <a:uLnTx/>
                <a:uFillTx/>
                <a:latin typeface="Arial" pitchFamily="34" charset="0"/>
                <a:cs typeface="Arial" pitchFamily="34" charset="0"/>
              </a:rPr>
              <a:t>Jose State University</a:t>
            </a:r>
            <a:endParaRPr kumimoji="0" lang="en-US" sz="1800" b="0" i="0" u="none" strike="noStrike" kern="0" cap="none" spc="0" normalizeH="0" baseline="0" noProof="0" dirty="0">
              <a:ln>
                <a:noFill/>
              </a:ln>
              <a:solidFill>
                <a:srgbClr val="1F497D">
                  <a:lumMod val="75000"/>
                </a:srgbClr>
              </a:solidFill>
              <a:effectLst/>
              <a:uLnTx/>
              <a:uFillTx/>
              <a:latin typeface="Arial" pitchFamily="34" charset="0"/>
              <a:cs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1F497D">
                    <a:lumMod val="75000"/>
                  </a:srgbClr>
                </a:solidFill>
                <a:effectLst/>
                <a:uLnTx/>
                <a:uFillTx/>
                <a:latin typeface="Arial" pitchFamily="34" charset="0"/>
                <a:cs typeface="Arial" pitchFamily="34" charset="0"/>
              </a:rPr>
              <a:t>Matthew Little</a:t>
            </a:r>
            <a:r>
              <a:rPr kumimoji="0" lang="en-US" sz="1800" b="0" i="0" u="none" strike="noStrike" kern="0" cap="none" spc="0" normalizeH="0" baseline="30000" noProof="0" dirty="0">
                <a:ln>
                  <a:noFill/>
                </a:ln>
                <a:solidFill>
                  <a:srgbClr val="1F497D">
                    <a:lumMod val="75000"/>
                  </a:srgbClr>
                </a:solidFill>
                <a:effectLst/>
                <a:uLnTx/>
                <a:uFillTx/>
                <a:latin typeface="Arial" pitchFamily="34" charset="0"/>
                <a:cs typeface="Arial" pitchFamily="34" charset="0"/>
              </a:rPr>
              <a:t>2</a:t>
            </a:r>
            <a:r>
              <a:rPr kumimoji="0" lang="en-US" sz="1800" b="0" i="0" u="none" strike="noStrike" kern="0" cap="none" spc="0" normalizeH="0" baseline="0" noProof="0" dirty="0">
                <a:ln>
                  <a:noFill/>
                </a:ln>
                <a:solidFill>
                  <a:srgbClr val="1F497D">
                    <a:lumMod val="75000"/>
                  </a:srgbClr>
                </a:solidFill>
                <a:effectLst/>
                <a:uLnTx/>
                <a:uFillTx/>
                <a:latin typeface="Arial" pitchFamily="34" charset="0"/>
                <a:cs typeface="Arial" pitchFamily="34" charset="0"/>
              </a:rPr>
              <a:t>, </a:t>
            </a:r>
            <a:r>
              <a:rPr kumimoji="0" lang="en-US" sz="1400" b="0" i="0" u="none" strike="noStrike" kern="0" cap="none" spc="0" normalizeH="0" baseline="0" noProof="0" dirty="0">
                <a:ln>
                  <a:noFill/>
                </a:ln>
                <a:solidFill>
                  <a:srgbClr val="1F497D">
                    <a:lumMod val="75000"/>
                  </a:srgbClr>
                </a:solidFill>
                <a:effectLst/>
                <a:uLnTx/>
                <a:uFillTx/>
                <a:latin typeface="Arial" pitchFamily="34" charset="0"/>
                <a:cs typeface="Arial" pitchFamily="34" charset="0"/>
              </a:rPr>
              <a:t>San Jose State University</a:t>
            </a:r>
            <a:endParaRPr kumimoji="0" lang="en-US" sz="1800" b="0" i="0" u="none" strike="noStrike" kern="0" cap="none" spc="0" normalizeH="0" baseline="0" noProof="0" dirty="0">
              <a:ln>
                <a:noFill/>
              </a:ln>
              <a:solidFill>
                <a:srgbClr val="1F497D">
                  <a:lumMod val="75000"/>
                </a:srgbClr>
              </a:solidFill>
              <a:effectLst/>
              <a:uLnTx/>
              <a:uFillTx/>
              <a:latin typeface="Arial" pitchFamily="34" charset="0"/>
              <a:cs typeface="Arial" pitchFamily="34" charset="0"/>
            </a:endParaRPr>
          </a:p>
        </p:txBody>
      </p:sp>
      <p:sp>
        <p:nvSpPr>
          <p:cNvPr id="5" name="TextBox 4"/>
          <p:cNvSpPr txBox="1"/>
          <p:nvPr/>
        </p:nvSpPr>
        <p:spPr>
          <a:xfrm>
            <a:off x="2439525" y="2144032"/>
            <a:ext cx="4191000" cy="369332"/>
          </a:xfrm>
          <a:prstGeom prst="rect">
            <a:avLst/>
          </a:prstGeom>
          <a:noFill/>
        </p:spPr>
        <p:txBody>
          <a:bodyPr wrap="square" rtlCol="0">
            <a:spAutoFit/>
          </a:bodyPr>
          <a:lstStyle/>
          <a:p>
            <a:r>
              <a:rPr lang="en-US" dirty="0">
                <a:latin typeface="Arial" pitchFamily="34" charset="0"/>
                <a:cs typeface="Arial" pitchFamily="34" charset="0"/>
              </a:rPr>
              <a:t>NASA DEVELOP National </a:t>
            </a:r>
            <a:r>
              <a:rPr lang="en-US" dirty="0" smtClean="0">
                <a:latin typeface="Arial" pitchFamily="34" charset="0"/>
                <a:cs typeface="Arial" pitchFamily="34" charset="0"/>
              </a:rPr>
              <a:t>Program</a:t>
            </a:r>
            <a:endParaRPr lang="en-US" dirty="0">
              <a:latin typeface="Arial" pitchFamily="34" charset="0"/>
              <a:cs typeface="Arial" pitchFamily="34" charset="0"/>
            </a:endParaRPr>
          </a:p>
        </p:txBody>
      </p:sp>
      <p:sp>
        <p:nvSpPr>
          <p:cNvPr id="6" name="TextBox 5"/>
          <p:cNvSpPr txBox="1"/>
          <p:nvPr/>
        </p:nvSpPr>
        <p:spPr>
          <a:xfrm>
            <a:off x="2439526" y="2651863"/>
            <a:ext cx="1461774" cy="7694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30000" noProof="0" dirty="0">
                <a:ln>
                  <a:noFill/>
                </a:ln>
                <a:solidFill>
                  <a:srgbClr val="1F497D">
                    <a:lumMod val="75000"/>
                  </a:srgbClr>
                </a:solidFill>
                <a:effectLst/>
                <a:uLnTx/>
                <a:uFillTx/>
                <a:latin typeface="Arial" pitchFamily="34" charset="0"/>
                <a:cs typeface="Arial" pitchFamily="34" charset="0"/>
              </a:rPr>
              <a:t>1</a:t>
            </a:r>
            <a:r>
              <a:rPr kumimoji="0" lang="en-US" sz="1200" b="1" i="0" u="none" strike="noStrike" kern="0" cap="none" spc="0" normalizeH="0" baseline="0" noProof="0" dirty="0">
                <a:ln>
                  <a:noFill/>
                </a:ln>
                <a:solidFill>
                  <a:srgbClr val="1F497D">
                    <a:lumMod val="75000"/>
                  </a:srgbClr>
                </a:solidFill>
                <a:effectLst/>
                <a:uLnTx/>
                <a:uFillTx/>
                <a:latin typeface="Arial" pitchFamily="34" charset="0"/>
                <a:cs typeface="Arial" pitchFamily="34" charset="0"/>
              </a:rPr>
              <a:t>Graduate </a:t>
            </a:r>
            <a:r>
              <a:rPr kumimoji="0" lang="en-US" sz="1200" b="1" i="0" u="none" strike="noStrike" kern="0" cap="none" spc="0" normalizeH="0" baseline="0" noProof="0" dirty="0" smtClean="0">
                <a:ln>
                  <a:noFill/>
                </a:ln>
                <a:solidFill>
                  <a:srgbClr val="1F497D">
                    <a:lumMod val="75000"/>
                  </a:srgbClr>
                </a:solidFill>
                <a:effectLst/>
                <a:uLnTx/>
                <a:uFillTx/>
                <a:latin typeface="Arial" pitchFamily="34" charset="0"/>
                <a:cs typeface="Arial" pitchFamily="34" charset="0"/>
              </a:rPr>
              <a:t>Intern </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30000" noProof="0" dirty="0">
              <a:ln>
                <a:noFill/>
              </a:ln>
              <a:solidFill>
                <a:srgbClr val="1F497D">
                  <a:lumMod val="75000"/>
                </a:srgbClr>
              </a:solidFill>
              <a:effectLst/>
              <a:uLnTx/>
              <a:uFillTx/>
              <a:latin typeface="Arial" pitchFamily="34" charset="0"/>
              <a:cs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30000" noProof="0" dirty="0" smtClean="0">
                <a:ln>
                  <a:noFill/>
                </a:ln>
                <a:solidFill>
                  <a:srgbClr val="1F497D">
                    <a:lumMod val="75000"/>
                  </a:srgbClr>
                </a:solidFill>
                <a:effectLst/>
                <a:uLnTx/>
                <a:uFillTx/>
                <a:latin typeface="Arial" pitchFamily="34" charset="0"/>
                <a:cs typeface="Arial" pitchFamily="34" charset="0"/>
              </a:rPr>
              <a:t>2</a:t>
            </a:r>
            <a:r>
              <a:rPr kumimoji="0" lang="en-US" sz="1200" b="1" i="0" u="none" strike="noStrike" kern="0" cap="none" spc="0" normalizeH="0" baseline="0" noProof="0" dirty="0" smtClean="0">
                <a:ln>
                  <a:noFill/>
                </a:ln>
                <a:solidFill>
                  <a:srgbClr val="1F497D">
                    <a:lumMod val="75000"/>
                  </a:srgbClr>
                </a:solidFill>
                <a:effectLst/>
                <a:uLnTx/>
                <a:uFillTx/>
                <a:latin typeface="Arial" pitchFamily="34" charset="0"/>
                <a:cs typeface="Arial" pitchFamily="34" charset="0"/>
              </a:rPr>
              <a:t>Undergraduate </a:t>
            </a:r>
            <a:r>
              <a:rPr kumimoji="0" lang="en-US" sz="1200" b="1" i="0" u="none" strike="noStrike" kern="0" cap="none" spc="0" normalizeH="0" baseline="0" noProof="0" dirty="0">
                <a:ln>
                  <a:noFill/>
                </a:ln>
                <a:solidFill>
                  <a:srgbClr val="1F497D">
                    <a:lumMod val="75000"/>
                  </a:srgbClr>
                </a:solidFill>
                <a:effectLst/>
                <a:uLnTx/>
                <a:uFillTx/>
                <a:latin typeface="Arial" pitchFamily="34" charset="0"/>
                <a:cs typeface="Arial" pitchFamily="34" charset="0"/>
              </a:rPr>
              <a:t>Intern</a:t>
            </a:r>
          </a:p>
        </p:txBody>
      </p:sp>
      <p:sp>
        <p:nvSpPr>
          <p:cNvPr id="7" name="TextBox 6"/>
          <p:cNvSpPr txBox="1"/>
          <p:nvPr/>
        </p:nvSpPr>
        <p:spPr>
          <a:xfrm>
            <a:off x="3901299" y="2668492"/>
            <a:ext cx="2175596" cy="193899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1F497D">
                    <a:lumMod val="75000"/>
                  </a:srgbClr>
                </a:solidFill>
                <a:effectLst/>
                <a:uLnTx/>
                <a:uFillTx/>
                <a:latin typeface="Arial" pitchFamily="34" charset="0"/>
                <a:cs typeface="Arial" pitchFamily="34" charset="0"/>
              </a:rPr>
              <a:t>Mentors: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1F497D">
                    <a:lumMod val="75000"/>
                  </a:srgbClr>
                </a:solidFill>
                <a:effectLst/>
                <a:uLnTx/>
                <a:uFillTx/>
                <a:latin typeface="Arial" pitchFamily="34" charset="0"/>
                <a:cs typeface="Arial" pitchFamily="34" charset="0"/>
              </a:rPr>
              <a:t>J. W. </a:t>
            </a:r>
            <a:r>
              <a:rPr kumimoji="0" lang="en-US" sz="1200" b="1" i="0" u="none" strike="noStrike" kern="0" cap="none" spc="0" normalizeH="0" baseline="0" noProof="0" dirty="0" err="1">
                <a:ln>
                  <a:noFill/>
                </a:ln>
                <a:solidFill>
                  <a:srgbClr val="1F497D">
                    <a:lumMod val="75000"/>
                  </a:srgbClr>
                </a:solidFill>
                <a:effectLst/>
                <a:uLnTx/>
                <a:uFillTx/>
                <a:latin typeface="Arial" pitchFamily="34" charset="0"/>
                <a:cs typeface="Arial" pitchFamily="34" charset="0"/>
              </a:rPr>
              <a:t>Skiles</a:t>
            </a:r>
            <a:r>
              <a:rPr kumimoji="0" lang="en-US" sz="1200" b="1" i="0" u="none" strike="noStrike" kern="0" cap="none" spc="0" normalizeH="0" baseline="0" noProof="0" dirty="0">
                <a:ln>
                  <a:noFill/>
                </a:ln>
                <a:solidFill>
                  <a:srgbClr val="1F497D">
                    <a:lumMod val="75000"/>
                  </a:srgbClr>
                </a:solidFill>
                <a:effectLst/>
                <a:uLnTx/>
                <a:uFillTx/>
                <a:latin typeface="Arial" pitchFamily="34" charset="0"/>
                <a:cs typeface="Arial" pitchFamily="34" charset="0"/>
              </a:rPr>
              <a:t>, Ph.D.</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1F497D">
                    <a:lumMod val="75000"/>
                  </a:srgbClr>
                </a:solidFill>
                <a:effectLst/>
                <a:uLnTx/>
                <a:uFillTx/>
                <a:latin typeface="Arial" pitchFamily="34" charset="0"/>
                <a:cs typeface="Arial" pitchFamily="34" charset="0"/>
              </a:rPr>
              <a:t>Cindy </a:t>
            </a:r>
            <a:r>
              <a:rPr kumimoji="0" lang="en-US" sz="1200" b="1" i="0" u="none" strike="noStrike" kern="0" cap="none" spc="0" normalizeH="0" baseline="0" noProof="0" dirty="0" smtClean="0">
                <a:ln>
                  <a:noFill/>
                </a:ln>
                <a:solidFill>
                  <a:srgbClr val="1F497D">
                    <a:lumMod val="75000"/>
                  </a:srgbClr>
                </a:solidFill>
                <a:effectLst/>
                <a:uLnTx/>
                <a:uFillTx/>
                <a:latin typeface="Arial" pitchFamily="34" charset="0"/>
                <a:cs typeface="Arial" pitchFamily="34" charset="0"/>
              </a:rPr>
              <a:t>Schmidt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1F497D">
                    <a:lumMod val="75000"/>
                  </a:srgbClr>
                </a:solidFill>
                <a:effectLst/>
                <a:uLnTx/>
                <a:uFillTx/>
                <a:latin typeface="Arial" pitchFamily="34" charset="0"/>
                <a:cs typeface="Arial" pitchFamily="34" charset="0"/>
              </a:rPr>
              <a:t>Advisors: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1F497D">
                    <a:lumMod val="75000"/>
                  </a:srgbClr>
                </a:solidFill>
                <a:effectLst/>
                <a:uLnTx/>
                <a:uFillTx/>
                <a:latin typeface="Arial" pitchFamily="34" charset="0"/>
                <a:cs typeface="Arial" pitchFamily="34" charset="0"/>
              </a:rPr>
              <a:t>Max </a:t>
            </a:r>
            <a:r>
              <a:rPr kumimoji="0" lang="en-US" sz="1200" b="1" i="0" u="none" strike="noStrike" kern="0" cap="none" spc="0" normalizeH="0" baseline="0" noProof="0" dirty="0" err="1">
                <a:ln>
                  <a:noFill/>
                </a:ln>
                <a:solidFill>
                  <a:srgbClr val="1F497D">
                    <a:lumMod val="75000"/>
                  </a:srgbClr>
                </a:solidFill>
                <a:effectLst/>
                <a:uLnTx/>
                <a:uFillTx/>
                <a:latin typeface="Arial" pitchFamily="34" charset="0"/>
                <a:cs typeface="Arial" pitchFamily="34" charset="0"/>
              </a:rPr>
              <a:t>Loewenstein</a:t>
            </a:r>
            <a:r>
              <a:rPr kumimoji="0" lang="en-US" sz="1200" b="1" i="0" u="none" strike="noStrike" kern="0" cap="none" spc="0" normalizeH="0" baseline="0" noProof="0" dirty="0">
                <a:ln>
                  <a:noFill/>
                </a:ln>
                <a:solidFill>
                  <a:srgbClr val="1F497D">
                    <a:lumMod val="75000"/>
                  </a:srgbClr>
                </a:solidFill>
                <a:effectLst/>
                <a:uLnTx/>
                <a:uFillTx/>
                <a:latin typeface="Arial" pitchFamily="34" charset="0"/>
                <a:cs typeface="Arial" pitchFamily="34" charset="0"/>
              </a:rPr>
              <a:t>, Ph.D.</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rgbClr val="1F497D">
                    <a:lumMod val="75000"/>
                  </a:srgbClr>
                </a:solidFill>
                <a:effectLst/>
                <a:uLnTx/>
                <a:uFillTx/>
                <a:latin typeface="Arial" pitchFamily="34" charset="0"/>
                <a:cs typeface="Arial" pitchFamily="34" charset="0"/>
              </a:rPr>
              <a:t>Laura </a:t>
            </a:r>
            <a:r>
              <a:rPr kumimoji="0" lang="en-US" sz="1200" b="1" i="0" u="none" strike="noStrike" kern="0" cap="none" spc="0" normalizeH="0" baseline="0" noProof="0" dirty="0" err="1">
                <a:ln>
                  <a:noFill/>
                </a:ln>
                <a:solidFill>
                  <a:srgbClr val="1F497D">
                    <a:lumMod val="75000"/>
                  </a:srgbClr>
                </a:solidFill>
                <a:effectLst/>
                <a:uLnTx/>
                <a:uFillTx/>
                <a:latin typeface="Arial" pitchFamily="34" charset="0"/>
                <a:cs typeface="Arial" pitchFamily="34" charset="0"/>
              </a:rPr>
              <a:t>Iraci</a:t>
            </a:r>
            <a:r>
              <a:rPr kumimoji="0" lang="en-US" sz="1200" b="1" i="0" u="none" strike="noStrike" kern="0" cap="none" spc="0" normalizeH="0" baseline="0" noProof="0" dirty="0">
                <a:ln>
                  <a:noFill/>
                </a:ln>
                <a:solidFill>
                  <a:srgbClr val="1F497D">
                    <a:lumMod val="75000"/>
                  </a:srgbClr>
                </a:solidFill>
                <a:effectLst/>
                <a:uLnTx/>
                <a:uFillTx/>
                <a:latin typeface="Arial" pitchFamily="34" charset="0"/>
                <a:cs typeface="Arial" pitchFamily="34" charset="0"/>
              </a:rPr>
              <a:t>, Ph.D.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rgbClr val="1F497D">
                    <a:lumMod val="75000"/>
                  </a:srgbClr>
                </a:solidFill>
                <a:effectLst/>
                <a:uLnTx/>
                <a:uFillTx/>
                <a:latin typeface="Arial" pitchFamily="34" charset="0"/>
                <a:cs typeface="Arial" pitchFamily="34" charset="0"/>
              </a:rPr>
              <a:t>Cristina </a:t>
            </a:r>
            <a:r>
              <a:rPr kumimoji="0" lang="en-US" sz="1200" b="1" i="0" u="none" strike="noStrike" kern="0" cap="none" spc="0" normalizeH="0" baseline="0" noProof="0" dirty="0" err="1">
                <a:ln>
                  <a:noFill/>
                </a:ln>
                <a:solidFill>
                  <a:srgbClr val="1F497D">
                    <a:lumMod val="75000"/>
                  </a:srgbClr>
                </a:solidFill>
                <a:effectLst/>
                <a:uLnTx/>
                <a:uFillTx/>
                <a:latin typeface="Arial" pitchFamily="34" charset="0"/>
                <a:cs typeface="Arial" pitchFamily="34" charset="0"/>
              </a:rPr>
              <a:t>Milesi</a:t>
            </a:r>
            <a:r>
              <a:rPr kumimoji="0" lang="en-US" sz="1200" b="1" i="0" u="none" strike="noStrike" kern="0" cap="none" spc="0" normalizeH="0" baseline="0" noProof="0" dirty="0">
                <a:ln>
                  <a:noFill/>
                </a:ln>
                <a:solidFill>
                  <a:srgbClr val="1F497D">
                    <a:lumMod val="75000"/>
                  </a:srgbClr>
                </a:solidFill>
                <a:effectLst/>
                <a:uLnTx/>
                <a:uFillTx/>
                <a:latin typeface="Arial" pitchFamily="34" charset="0"/>
                <a:cs typeface="Arial" pitchFamily="34" charset="0"/>
              </a:rPr>
              <a:t>, Ph.D.</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1" u="none" strike="noStrike" kern="0" cap="none" spc="0" normalizeH="0" baseline="0" noProof="0" dirty="0" smtClean="0">
                <a:ln>
                  <a:noFill/>
                </a:ln>
                <a:solidFill>
                  <a:srgbClr val="1F497D">
                    <a:lumMod val="75000"/>
                  </a:srgbClr>
                </a:solidFill>
                <a:effectLst/>
                <a:uLnTx/>
                <a:uFillTx/>
                <a:latin typeface="Arial" pitchFamily="34" charset="0"/>
                <a:cs typeface="Arial" pitchFamily="34" charset="0"/>
              </a:rPr>
              <a:t>Code</a:t>
            </a:r>
            <a:r>
              <a:rPr kumimoji="0" lang="en-US" sz="1200" b="1" i="1" u="none" strike="noStrike" kern="0" cap="none" spc="0" normalizeH="0" baseline="0" noProof="0" dirty="0">
                <a:ln>
                  <a:noFill/>
                </a:ln>
                <a:solidFill>
                  <a:srgbClr val="1F497D">
                    <a:lumMod val="75000"/>
                  </a:srgbClr>
                </a:solidFill>
                <a:effectLst/>
                <a:uLnTx/>
                <a:uFillTx/>
                <a:latin typeface="Arial" pitchFamily="34" charset="0"/>
                <a:cs typeface="Arial" pitchFamily="34" charset="0"/>
              </a:rPr>
              <a:t>: SGE</a:t>
            </a:r>
            <a:endParaRPr kumimoji="0" lang="en-US" sz="1200" b="1" i="0" u="none" strike="noStrike" kern="0" cap="none" spc="0" normalizeH="0" baseline="0" noProof="0" dirty="0">
              <a:ln>
                <a:noFill/>
              </a:ln>
              <a:solidFill>
                <a:srgbClr val="1F497D">
                  <a:lumMod val="75000"/>
                </a:srgbClr>
              </a:solidFill>
              <a:effectLst/>
              <a:uLnTx/>
              <a:uFillTx/>
              <a:latin typeface="Arial" pitchFamily="34" charset="0"/>
              <a:cs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err="1" smtClean="0">
                <a:ln>
                  <a:noFill/>
                </a:ln>
                <a:solidFill>
                  <a:srgbClr val="1F497D">
                    <a:lumMod val="75000"/>
                  </a:srgbClr>
                </a:solidFill>
                <a:effectLst/>
                <a:uLnTx/>
                <a:uFillTx/>
                <a:latin typeface="Arial" pitchFamily="34" charset="0"/>
                <a:cs typeface="Arial" pitchFamily="34" charset="0"/>
              </a:rPr>
              <a:t>Biospheric</a:t>
            </a:r>
            <a:r>
              <a:rPr kumimoji="0" lang="en-US" sz="1200" b="1" i="0" u="none" strike="noStrike" kern="0" cap="none" spc="0" normalizeH="0" baseline="0" noProof="0" dirty="0" smtClean="0">
                <a:ln>
                  <a:noFill/>
                </a:ln>
                <a:solidFill>
                  <a:srgbClr val="1F497D">
                    <a:lumMod val="75000"/>
                  </a:srgbClr>
                </a:solidFill>
                <a:effectLst/>
                <a:uLnTx/>
                <a:uFillTx/>
                <a:latin typeface="Arial" pitchFamily="34" charset="0"/>
                <a:cs typeface="Arial" pitchFamily="34" charset="0"/>
              </a:rPr>
              <a:t> </a:t>
            </a:r>
            <a:r>
              <a:rPr kumimoji="0" lang="en-US" sz="1200" b="1" i="0" u="none" strike="noStrike" kern="0" cap="none" spc="0" normalizeH="0" baseline="0" noProof="0" dirty="0">
                <a:ln>
                  <a:noFill/>
                </a:ln>
                <a:solidFill>
                  <a:srgbClr val="1F497D">
                    <a:lumMod val="75000"/>
                  </a:srgbClr>
                </a:solidFill>
                <a:effectLst/>
                <a:uLnTx/>
                <a:uFillTx/>
                <a:latin typeface="Arial" pitchFamily="34" charset="0"/>
                <a:cs typeface="Arial" pitchFamily="34" charset="0"/>
              </a:rPr>
              <a:t>Science Branch</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smtClean="0">
              <a:ln>
                <a:noFill/>
              </a:ln>
              <a:solidFill>
                <a:srgbClr val="1F497D">
                  <a:lumMod val="75000"/>
                </a:srgbClr>
              </a:solidFill>
              <a:effectLst/>
              <a:uLnTx/>
              <a:uFillTx/>
              <a:latin typeface="Arial" pitchFamily="34" charset="0"/>
              <a:cs typeface="Arial" pitchFamily="34" charset="0"/>
            </a:endParaRPr>
          </a:p>
        </p:txBody>
      </p:sp>
      <p:cxnSp>
        <p:nvCxnSpPr>
          <p:cNvPr id="8" name="Straight Connector 7"/>
          <p:cNvCxnSpPr/>
          <p:nvPr/>
        </p:nvCxnSpPr>
        <p:spPr>
          <a:xfrm>
            <a:off x="3901299" y="2651864"/>
            <a:ext cx="0" cy="1784707"/>
          </a:xfrm>
          <a:prstGeom prst="line">
            <a:avLst/>
          </a:prstGeom>
          <a:noFill/>
          <a:ln w="9525" cap="flat" cmpd="sng" algn="ctr">
            <a:solidFill>
              <a:srgbClr val="4F81BD">
                <a:shade val="95000"/>
                <a:satMod val="105000"/>
              </a:srgbClr>
            </a:solidFill>
            <a:prstDash val="solid"/>
          </a:ln>
          <a:effectLst/>
        </p:spPr>
      </p:cxnSp>
      <p:sp>
        <p:nvSpPr>
          <p:cNvPr id="9" name="TextBox 8"/>
          <p:cNvSpPr txBox="1"/>
          <p:nvPr/>
        </p:nvSpPr>
        <p:spPr>
          <a:xfrm>
            <a:off x="609601" y="4572000"/>
            <a:ext cx="5727700" cy="113877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700" b="1" i="0" u="none" strike="noStrike" kern="0" cap="none" spc="0" normalizeH="0" baseline="0" noProof="0" dirty="0">
                <a:ln>
                  <a:noFill/>
                </a:ln>
                <a:solidFill>
                  <a:srgbClr val="1F497D">
                    <a:lumMod val="75000"/>
                  </a:srgbClr>
                </a:solidFill>
                <a:effectLst/>
                <a:uLnTx/>
                <a:uFillTx/>
                <a:latin typeface="Arial Bold" pitchFamily="34" charset="0"/>
                <a:cs typeface="Arial Bold" pitchFamily="34" charset="0"/>
              </a:rPr>
              <a:t>Climate Adaptation Science Investigation (CASI) at NASA Ames Research Center: Using the Terrestrial Observation and Prediction System (TOPS) to analyze California climate change</a:t>
            </a:r>
            <a:endParaRPr kumimoji="0" lang="en-US" sz="1700" b="0" i="0" u="none" strike="noStrike" kern="0" cap="none" spc="0" normalizeH="0" baseline="0" noProof="0" dirty="0">
              <a:ln>
                <a:noFill/>
              </a:ln>
              <a:solidFill>
                <a:srgbClr val="1F497D">
                  <a:lumMod val="75000"/>
                </a:srgbClr>
              </a:solidFill>
              <a:effectLst/>
              <a:uLnTx/>
              <a:uFillTx/>
              <a:latin typeface="Arial Bold" pitchFamily="34" charset="0"/>
              <a:cs typeface="Arial Bold" pitchFamily="34" charset="0"/>
            </a:endParaRPr>
          </a:p>
        </p:txBody>
      </p:sp>
      <p:sp>
        <p:nvSpPr>
          <p:cNvPr id="10" name="TextBox 9"/>
          <p:cNvSpPr txBox="1"/>
          <p:nvPr/>
        </p:nvSpPr>
        <p:spPr>
          <a:xfrm>
            <a:off x="609601" y="5791200"/>
            <a:ext cx="5727700" cy="2492990"/>
          </a:xfrm>
          <a:prstGeom prst="rect">
            <a:avLst/>
          </a:prstGeom>
          <a:noFill/>
        </p:spPr>
        <p:txBody>
          <a:bodyPr wrap="square" rtlCol="0">
            <a:spAutoFit/>
          </a:bodyPr>
          <a:lstStyle/>
          <a:p>
            <a:r>
              <a:rPr lang="en-US" sz="1200" dirty="0">
                <a:latin typeface="Arial" pitchFamily="34" charset="0"/>
                <a:cs typeface="Arial" pitchFamily="34" charset="0"/>
              </a:rPr>
              <a:t>This project analyzes results from the Terrestrial Observation and Predictions System (TOPS) model which was run at 1km resolution for the time period 1950-2099 using downscaled Geophysical Fluid Dynamics Laboratory (GFDL) climate projection data for the continental United States. This analysis focuses on the A1B and A2 scenarios for California. The state data is broken up into climate zones, and for each zone a statistical analysis will be completed for temperature, precipitation, gross primary productivity (GPP), evapotranspiration (ET), soil runoff, and vapor pressure deficit. The analysis is also broken down into specific watersheds of interest, i.e. the watersheds containing the </a:t>
            </a:r>
            <a:r>
              <a:rPr lang="en-US" sz="1200" dirty="0" err="1">
                <a:latin typeface="Arial" pitchFamily="34" charset="0"/>
                <a:cs typeface="Arial" pitchFamily="34" charset="0"/>
              </a:rPr>
              <a:t>Hetch</a:t>
            </a:r>
            <a:r>
              <a:rPr lang="en-US" sz="1200" dirty="0">
                <a:latin typeface="Arial" pitchFamily="34" charset="0"/>
                <a:cs typeface="Arial" pitchFamily="34" charset="0"/>
              </a:rPr>
              <a:t> </a:t>
            </a:r>
            <a:r>
              <a:rPr lang="en-US" sz="1200" dirty="0" err="1">
                <a:latin typeface="Arial" pitchFamily="34" charset="0"/>
                <a:cs typeface="Arial" pitchFamily="34" charset="0"/>
              </a:rPr>
              <a:t>Hetchy</a:t>
            </a:r>
            <a:r>
              <a:rPr lang="en-US" sz="1200" dirty="0">
                <a:latin typeface="Arial" pitchFamily="34" charset="0"/>
                <a:cs typeface="Arial" pitchFamily="34" charset="0"/>
              </a:rPr>
              <a:t> Reservoir (Upper </a:t>
            </a:r>
            <a:r>
              <a:rPr lang="en-US" sz="1200" dirty="0" err="1">
                <a:latin typeface="Arial" pitchFamily="34" charset="0"/>
                <a:cs typeface="Arial" pitchFamily="34" charset="0"/>
              </a:rPr>
              <a:t>Tuolomne</a:t>
            </a:r>
            <a:r>
              <a:rPr lang="en-US" sz="1200" dirty="0">
                <a:latin typeface="Arial" pitchFamily="34" charset="0"/>
                <a:cs typeface="Arial" pitchFamily="34" charset="0"/>
              </a:rPr>
              <a:t> watershed), and Ames Research Center (Coyote watershed). Trends produced from this analysis show changes in climate (annual rainfall, dry season length, temperature) and changes to ecosystem functions (GPP, ET) due to predicted land cover changes</a:t>
            </a:r>
            <a:r>
              <a:rPr lang="en-US" sz="1200" dirty="0" smtClean="0">
                <a:latin typeface="Arial" pitchFamily="34" charset="0"/>
                <a:cs typeface="Arial" pitchFamily="34" charset="0"/>
              </a:rPr>
              <a:t>.</a:t>
            </a:r>
            <a:endParaRPr lang="en-US" sz="1200" dirty="0">
              <a:latin typeface="Arial" pitchFamily="34" charset="0"/>
              <a:cs typeface="Arial" pitchFamily="34" charset="0"/>
            </a:endParaRPr>
          </a:p>
        </p:txBody>
      </p:sp>
      <p:pic>
        <p:nvPicPr>
          <p:cNvPr id="11" name="Picture 10"/>
          <p:cNvPicPr>
            <a:picLocks noChangeAspect="1"/>
          </p:cNvPicPr>
          <p:nvPr/>
        </p:nvPicPr>
        <p:blipFill>
          <a:blip r:embed="rId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609600" y="1497238"/>
            <a:ext cx="1726009" cy="2330759"/>
          </a:xfrm>
          <a:prstGeom prst="rect">
            <a:avLst/>
          </a:prstGeom>
        </p:spPr>
      </p:pic>
      <p:sp>
        <p:nvSpPr>
          <p:cNvPr id="12" name="TextBox 11"/>
          <p:cNvSpPr txBox="1"/>
          <p:nvPr/>
        </p:nvSpPr>
        <p:spPr>
          <a:xfrm>
            <a:off x="533400" y="634425"/>
            <a:ext cx="5756275" cy="584775"/>
          </a:xfrm>
          <a:prstGeom prst="rect">
            <a:avLst/>
          </a:prstGeom>
          <a:noFill/>
        </p:spPr>
        <p:txBody>
          <a:bodyPr wrap="square" rtlCol="0">
            <a:spAutoFit/>
          </a:bodyPr>
          <a:lstStyle/>
          <a:p>
            <a:pPr algn="ctr"/>
            <a:r>
              <a:rPr lang="en-US" sz="3200" b="1" dirty="0" smtClean="0">
                <a:latin typeface="Arial" pitchFamily="34" charset="0"/>
                <a:cs typeface="Arial" pitchFamily="34" charset="0"/>
              </a:rPr>
              <a:t>Group Abstract Example</a:t>
            </a:r>
            <a:endParaRPr lang="en-US" sz="3200" b="1" dirty="0">
              <a:latin typeface="Arial" pitchFamily="34" charset="0"/>
              <a:cs typeface="Arial"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010946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263</Words>
  <Application>Microsoft Macintosh PowerPoint</Application>
  <PresentationFormat>On-screen Show (4:3)</PresentationFormat>
  <Paragraphs>18</Paragraphs>
  <Slides>1</Slides>
  <Notes>0</Notes>
  <HiddenSlides>0</HiddenSlides>
  <MMClips>0</MMClips>
  <ScaleCrop>false</ScaleCrop>
  <HeadingPairs>
    <vt:vector size="4" baseType="variant">
      <vt:variant>
        <vt:lpstr>Design Template</vt:lpstr>
      </vt:variant>
      <vt:variant>
        <vt:i4>1</vt:i4>
      </vt:variant>
      <vt:variant>
        <vt:lpstr>Slide Titles</vt:lpstr>
      </vt:variant>
      <vt:variant>
        <vt:i4>1</vt:i4>
      </vt:variant>
    </vt:vector>
  </HeadingPairs>
  <TitlesOfParts>
    <vt:vector size="2" baseType="lpstr">
      <vt:lpstr>Office Theme</vt:lpstr>
      <vt:lpstr>Slide 1</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Priya</dc:creator>
  <cp:lastModifiedBy>ODIN</cp:lastModifiedBy>
  <cp:revision>2</cp:revision>
  <dcterms:created xsi:type="dcterms:W3CDTF">2011-08-19T17:23:21Z</dcterms:created>
  <dcterms:modified xsi:type="dcterms:W3CDTF">2011-08-19T17:23:38Z</dcterms:modified>
</cp:coreProperties>
</file>